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 id="271" r:id="rId53"/>
    <p:sldId id="272" r:id="rId54"/>
  </p:sldIdLst>
  <p:sldSz cx="18288000" cy="10287000"/>
  <p:notesSz cx="6858000" cy="9144000"/>
  <p:embeddedFontLst>
    <p:embeddedFont>
      <p:font typeface="Playlist Script" charset="1" panose="00000000000000000000"/>
      <p:regular r:id="rId6"/>
    </p:embeddedFont>
    <p:embeddedFont>
      <p:font typeface="Special Elite" charset="1" panose="02000506000000020004"/>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Rye" charset="1" panose="020E0803070500060000"/>
      <p:regular r:id="rId12"/>
    </p:embeddedFont>
    <p:embeddedFont>
      <p:font typeface="Hussar Ekologiczy" charset="1" panose="02000503000000000000"/>
      <p:regular r:id="rId13"/>
    </p:embeddedFont>
    <p:embeddedFont>
      <p:font typeface="Open Sauce" charset="1" panose="00000500000000000000"/>
      <p:regular r:id="rId14"/>
    </p:embeddedFont>
    <p:embeddedFont>
      <p:font typeface="Open Sauce Bold" charset="1" panose="00000800000000000000"/>
      <p:regular r:id="rId15"/>
    </p:embeddedFont>
    <p:embeddedFont>
      <p:font typeface="Open Sauce Italics" charset="1" panose="00000500000000000000"/>
      <p:regular r:id="rId16"/>
    </p:embeddedFont>
    <p:embeddedFont>
      <p:font typeface="Open Sauce Bold Italics" charset="1" panose="00000800000000000000"/>
      <p:regular r:id="rId17"/>
    </p:embeddedFont>
    <p:embeddedFont>
      <p:font typeface="Open Sauce Light" charset="1" panose="00000400000000000000"/>
      <p:regular r:id="rId18"/>
    </p:embeddedFont>
    <p:embeddedFont>
      <p:font typeface="Open Sauce Light Italics" charset="1" panose="00000400000000000000"/>
      <p:regular r:id="rId19"/>
    </p:embeddedFont>
    <p:embeddedFont>
      <p:font typeface="Open Sauce Medium" charset="1" panose="00000600000000000000"/>
      <p:regular r:id="rId20"/>
    </p:embeddedFont>
    <p:embeddedFont>
      <p:font typeface="Open Sauce Medium Italics" charset="1" panose="00000600000000000000"/>
      <p:regular r:id="rId21"/>
    </p:embeddedFont>
    <p:embeddedFont>
      <p:font typeface="Open Sauce Semi-Bold" charset="1" panose="00000700000000000000"/>
      <p:regular r:id="rId22"/>
    </p:embeddedFont>
    <p:embeddedFont>
      <p:font typeface="Open Sauce Semi-Bold Italics" charset="1" panose="00000700000000000000"/>
      <p:regular r:id="rId23"/>
    </p:embeddedFont>
    <p:embeddedFont>
      <p:font typeface="Open Sauce Heavy" charset="1" panose="00000A00000000000000"/>
      <p:regular r:id="rId24"/>
    </p:embeddedFont>
    <p:embeddedFont>
      <p:font typeface="Open Sauce Heavy Italics" charset="1" panose="00000A00000000000000"/>
      <p:regular r:id="rId25"/>
    </p:embeddedFont>
    <p:embeddedFont>
      <p:font typeface="Open Sans" charset="1" panose="00000000000000000000"/>
      <p:regular r:id="rId26"/>
    </p:embeddedFont>
    <p:embeddedFont>
      <p:font typeface="Open Sans Bold" charset="1" panose="00000000000000000000"/>
      <p:regular r:id="rId27"/>
    </p:embeddedFont>
    <p:embeddedFont>
      <p:font typeface="Open Sans Italics" charset="1" panose="00000000000000000000"/>
      <p:regular r:id="rId28"/>
    </p:embeddedFont>
    <p:embeddedFont>
      <p:font typeface="Open Sans Bold Italics" charset="1" panose="00000000000000000000"/>
      <p:regular r:id="rId29"/>
    </p:embeddedFont>
    <p:embeddedFont>
      <p:font typeface="Open Sans Light" charset="1" panose="00000000000000000000"/>
      <p:regular r:id="rId30"/>
    </p:embeddedFont>
    <p:embeddedFont>
      <p:font typeface="Open Sans Light Italics" charset="1" panose="00000000000000000000"/>
      <p:regular r:id="rId31"/>
    </p:embeddedFont>
    <p:embeddedFont>
      <p:font typeface="Open Sans Medium" charset="1" panose="00000000000000000000"/>
      <p:regular r:id="rId32"/>
    </p:embeddedFont>
    <p:embeddedFont>
      <p:font typeface="Open Sans Medium Italics" charset="1" panose="00000000000000000000"/>
      <p:regular r:id="rId33"/>
    </p:embeddedFont>
    <p:embeddedFont>
      <p:font typeface="Open Sans Semi-Bold" charset="1" panose="00000000000000000000"/>
      <p:regular r:id="rId34"/>
    </p:embeddedFont>
    <p:embeddedFont>
      <p:font typeface="Open Sans Semi-Bold Italics" charset="1" panose="00000000000000000000"/>
      <p:regular r:id="rId35"/>
    </p:embeddedFont>
    <p:embeddedFont>
      <p:font typeface="Open Sans Ultra-Bold" charset="1" panose="00000000000000000000"/>
      <p:regular r:id="rId36"/>
    </p:embeddedFont>
    <p:embeddedFont>
      <p:font typeface="Open Sans Ultra-Bold Italics" charset="1" panose="000000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slides/slide14.xml" Type="http://schemas.openxmlformats.org/officeDocument/2006/relationships/slide"/><Relationship Id="rId52" Target="slides/slide15.xml" Type="http://schemas.openxmlformats.org/officeDocument/2006/relationships/slide"/><Relationship Id="rId53" Target="slides/slide16.xml" Type="http://schemas.openxmlformats.org/officeDocument/2006/relationships/slide"/><Relationship Id="rId54" Target="slides/slide17.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jpeg>
</file>

<file path=ppt/media/image13.jpeg>
</file>

<file path=ppt/media/image14.jpeg>
</file>

<file path=ppt/media/image15.png>
</file>

<file path=ppt/media/image16.svg>
</file>

<file path=ppt/media/image17.png>
</file>

<file path=ppt/media/image18.svg>
</file>

<file path=ppt/media/image2.png>
</file>

<file path=ppt/media/image3.svg>
</file>

<file path=ppt/media/image4.gif>
</file>

<file path=ppt/media/image5.png>
</file>

<file path=ppt/media/image6.sv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gif"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1" t="0" r="-111" b="0"/>
            </a:stretch>
          </a:blipFill>
        </p:spPr>
      </p:sp>
      <p:sp>
        <p:nvSpPr>
          <p:cNvPr name="Freeform 3" id="3"/>
          <p:cNvSpPr/>
          <p:nvPr/>
        </p:nvSpPr>
        <p:spPr>
          <a:xfrm flipH="false" flipV="false" rot="7659121">
            <a:off x="15091031" y="5585714"/>
            <a:ext cx="7629294" cy="7828566"/>
          </a:xfrm>
          <a:custGeom>
            <a:avLst/>
            <a:gdLst/>
            <a:ahLst/>
            <a:cxnLst/>
            <a:rect r="r" b="b" t="t" l="l"/>
            <a:pathLst>
              <a:path h="7828566" w="7629294">
                <a:moveTo>
                  <a:pt x="0" y="0"/>
                </a:moveTo>
                <a:lnTo>
                  <a:pt x="7629294" y="0"/>
                </a:lnTo>
                <a:lnTo>
                  <a:pt x="7629294" y="7828566"/>
                </a:lnTo>
                <a:lnTo>
                  <a:pt x="0" y="78285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3258071" y="-4629150"/>
            <a:ext cx="9022634" cy="9258300"/>
          </a:xfrm>
          <a:custGeom>
            <a:avLst/>
            <a:gdLst/>
            <a:ahLst/>
            <a:cxnLst/>
            <a:rect r="r" b="b" t="t" l="l"/>
            <a:pathLst>
              <a:path h="9258300" w="9022634">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pic>
        <p:nvPicPr>
          <p:cNvPr name="Picture 5" id="5"/>
          <p:cNvPicPr>
            <a:picLocks noChangeAspect="true"/>
          </p:cNvPicPr>
          <p:nvPr/>
        </p:nvPicPr>
        <p:blipFill>
          <a:blip r:embed="rId5"/>
          <a:srcRect l="0" t="0" r="0" b="0"/>
          <a:stretch>
            <a:fillRect/>
          </a:stretch>
        </p:blipFill>
        <p:spPr>
          <a:xfrm flipH="false" flipV="false" rot="0">
            <a:off x="15717858" y="2226707"/>
            <a:ext cx="1184870" cy="906425"/>
          </a:xfrm>
          <a:prstGeom prst="rect">
            <a:avLst/>
          </a:prstGeom>
        </p:spPr>
      </p:pic>
      <p:grpSp>
        <p:nvGrpSpPr>
          <p:cNvPr name="Group 6" id="6"/>
          <p:cNvGrpSpPr/>
          <p:nvPr/>
        </p:nvGrpSpPr>
        <p:grpSpPr>
          <a:xfrm rot="0">
            <a:off x="5129871" y="3078703"/>
            <a:ext cx="8028258" cy="3216843"/>
            <a:chOff x="0" y="0"/>
            <a:chExt cx="10704344" cy="4289124"/>
          </a:xfrm>
        </p:grpSpPr>
        <p:sp>
          <p:nvSpPr>
            <p:cNvPr name="TextBox 7" id="7"/>
            <p:cNvSpPr txBox="true"/>
            <p:nvPr/>
          </p:nvSpPr>
          <p:spPr>
            <a:xfrm rot="0">
              <a:off x="0" y="2621058"/>
              <a:ext cx="10704344" cy="1668066"/>
            </a:xfrm>
            <a:prstGeom prst="rect">
              <a:avLst/>
            </a:prstGeom>
          </p:spPr>
          <p:txBody>
            <a:bodyPr anchor="t" rtlCol="false" tIns="0" lIns="0" bIns="0" rIns="0">
              <a:spAutoFit/>
            </a:bodyPr>
            <a:lstStyle/>
            <a:p>
              <a:pPr algn="ctr">
                <a:lnSpc>
                  <a:spcPts val="10188"/>
                </a:lnSpc>
                <a:spcBef>
                  <a:spcPts val="7641"/>
                </a:spcBef>
              </a:pPr>
              <a:r>
                <a:rPr lang="en-US" sz="7277" spc="436">
                  <a:solidFill>
                    <a:srgbClr val="000000"/>
                  </a:solidFill>
                  <a:latin typeface="Hussar Ekologiczy"/>
                </a:rPr>
                <a:t>MONITORING</a:t>
              </a:r>
            </a:p>
          </p:txBody>
        </p:sp>
        <p:sp>
          <p:nvSpPr>
            <p:cNvPr name="TextBox 8" id="8"/>
            <p:cNvSpPr txBox="true"/>
            <p:nvPr/>
          </p:nvSpPr>
          <p:spPr>
            <a:xfrm rot="-329388">
              <a:off x="2792176" y="968"/>
              <a:ext cx="5099227" cy="2539627"/>
            </a:xfrm>
            <a:prstGeom prst="rect">
              <a:avLst/>
            </a:prstGeom>
          </p:spPr>
          <p:txBody>
            <a:bodyPr anchor="t" rtlCol="false" tIns="0" lIns="0" bIns="0" rIns="0">
              <a:spAutoFit/>
            </a:bodyPr>
            <a:lstStyle/>
            <a:p>
              <a:pPr algn="ctr">
                <a:lnSpc>
                  <a:spcPts val="15899"/>
                </a:lnSpc>
                <a:spcBef>
                  <a:spcPts val="11924"/>
                </a:spcBef>
              </a:pPr>
              <a:r>
                <a:rPr lang="en-US" sz="11356">
                  <a:solidFill>
                    <a:srgbClr val="000000"/>
                  </a:solidFill>
                  <a:latin typeface="Playlist Script"/>
                </a:rPr>
                <a:t>FLOOD</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26978" y="3136105"/>
            <a:ext cx="14600040" cy="5957888"/>
          </a:xfrm>
          <a:custGeom>
            <a:avLst/>
            <a:gdLst/>
            <a:ahLst/>
            <a:cxnLst/>
            <a:rect r="r" b="b" t="t" l="l"/>
            <a:pathLst>
              <a:path h="5957888" w="14600040">
                <a:moveTo>
                  <a:pt x="0" y="0"/>
                </a:moveTo>
                <a:lnTo>
                  <a:pt x="14600040" y="0"/>
                </a:lnTo>
                <a:lnTo>
                  <a:pt x="14600040" y="5957888"/>
                </a:lnTo>
                <a:lnTo>
                  <a:pt x="0" y="5957888"/>
                </a:lnTo>
                <a:lnTo>
                  <a:pt x="0" y="0"/>
                </a:lnTo>
                <a:close/>
              </a:path>
            </a:pathLst>
          </a:custGeom>
          <a:blipFill>
            <a:blip r:embed="rId2"/>
            <a:stretch>
              <a:fillRect l="0" t="-19515" r="0" b="-19515"/>
            </a:stretch>
          </a:blipFill>
        </p:spPr>
      </p:sp>
      <p:sp>
        <p:nvSpPr>
          <p:cNvPr name="TextBox 3" id="3"/>
          <p:cNvSpPr txBox="true"/>
          <p:nvPr/>
        </p:nvSpPr>
        <p:spPr>
          <a:xfrm rot="0">
            <a:off x="1255887" y="530369"/>
            <a:ext cx="12106673" cy="863313"/>
          </a:xfrm>
          <a:prstGeom prst="rect">
            <a:avLst/>
          </a:prstGeom>
        </p:spPr>
        <p:txBody>
          <a:bodyPr anchor="t" rtlCol="false" tIns="0" lIns="0" bIns="0" rIns="0">
            <a:spAutoFit/>
          </a:bodyPr>
          <a:lstStyle/>
          <a:p>
            <a:pPr algn="ctr">
              <a:lnSpc>
                <a:spcPts val="6912"/>
              </a:lnSpc>
              <a:spcBef>
                <a:spcPct val="0"/>
              </a:spcBef>
            </a:pPr>
            <a:r>
              <a:rPr lang="en-US" sz="4800" spc="1050">
                <a:solidFill>
                  <a:srgbClr val="000000"/>
                </a:solidFill>
                <a:latin typeface="Arimo Bold"/>
              </a:rPr>
              <a:t>FLOOD MONITORING CIRCUIT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05696" y="3028950"/>
            <a:ext cx="12403336" cy="6710362"/>
          </a:xfrm>
          <a:custGeom>
            <a:avLst/>
            <a:gdLst/>
            <a:ahLst/>
            <a:cxnLst/>
            <a:rect r="r" b="b" t="t" l="l"/>
            <a:pathLst>
              <a:path h="6710362" w="12403336">
                <a:moveTo>
                  <a:pt x="0" y="0"/>
                </a:moveTo>
                <a:lnTo>
                  <a:pt x="12403336" y="0"/>
                </a:lnTo>
                <a:lnTo>
                  <a:pt x="12403336" y="6710362"/>
                </a:lnTo>
                <a:lnTo>
                  <a:pt x="0" y="6710362"/>
                </a:lnTo>
                <a:lnTo>
                  <a:pt x="0" y="0"/>
                </a:lnTo>
                <a:close/>
              </a:path>
            </a:pathLst>
          </a:custGeom>
          <a:blipFill>
            <a:blip r:embed="rId2"/>
            <a:stretch>
              <a:fillRect l="0" t="-100644" r="0" b="-100644"/>
            </a:stretch>
          </a:blipFill>
        </p:spPr>
      </p:sp>
      <p:sp>
        <p:nvSpPr>
          <p:cNvPr name="TextBox 3" id="3"/>
          <p:cNvSpPr txBox="true"/>
          <p:nvPr/>
        </p:nvSpPr>
        <p:spPr>
          <a:xfrm rot="0">
            <a:off x="2985930" y="1078692"/>
            <a:ext cx="5430573" cy="863313"/>
          </a:xfrm>
          <a:prstGeom prst="rect">
            <a:avLst/>
          </a:prstGeom>
        </p:spPr>
        <p:txBody>
          <a:bodyPr anchor="t" rtlCol="false" tIns="0" lIns="0" bIns="0" rIns="0">
            <a:spAutoFit/>
          </a:bodyPr>
          <a:lstStyle/>
          <a:p>
            <a:pPr algn="ctr">
              <a:lnSpc>
                <a:spcPts val="6912"/>
              </a:lnSpc>
              <a:spcBef>
                <a:spcPct val="0"/>
              </a:spcBef>
            </a:pPr>
            <a:r>
              <a:rPr lang="en-US" sz="4800" spc="1050">
                <a:solidFill>
                  <a:srgbClr val="000000"/>
                </a:solidFill>
                <a:latin typeface="Arimo Bold"/>
              </a:rPr>
              <a:t>FLOW</a:t>
            </a:r>
            <a:r>
              <a:rPr lang="en-US" sz="4800" spc="1050">
                <a:solidFill>
                  <a:srgbClr val="000000"/>
                </a:solidFill>
                <a:latin typeface="Arimo Light"/>
              </a:rPr>
              <a:t> </a:t>
            </a:r>
            <a:r>
              <a:rPr lang="en-US" sz="4800" spc="1050">
                <a:solidFill>
                  <a:srgbClr val="000000"/>
                </a:solidFill>
                <a:latin typeface="Arimo Bold"/>
              </a:rPr>
              <a:t>CHART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79704" y="554736"/>
            <a:ext cx="11143488" cy="9290304"/>
          </a:xfrm>
          <a:custGeom>
            <a:avLst/>
            <a:gdLst/>
            <a:ahLst/>
            <a:cxnLst/>
            <a:rect r="r" b="b" t="t" l="l"/>
            <a:pathLst>
              <a:path h="9290304" w="11143488">
                <a:moveTo>
                  <a:pt x="0" y="0"/>
                </a:moveTo>
                <a:lnTo>
                  <a:pt x="11143488" y="0"/>
                </a:lnTo>
                <a:lnTo>
                  <a:pt x="11143488" y="9290304"/>
                </a:lnTo>
                <a:lnTo>
                  <a:pt x="0" y="9290304"/>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20624" y="944880"/>
            <a:ext cx="13469112" cy="4788408"/>
          </a:xfrm>
          <a:custGeom>
            <a:avLst/>
            <a:gdLst/>
            <a:ahLst/>
            <a:cxnLst/>
            <a:rect r="r" b="b" t="t" l="l"/>
            <a:pathLst>
              <a:path h="4788408" w="13469112">
                <a:moveTo>
                  <a:pt x="0" y="0"/>
                </a:moveTo>
                <a:lnTo>
                  <a:pt x="13469112" y="0"/>
                </a:lnTo>
                <a:lnTo>
                  <a:pt x="13469112" y="4788408"/>
                </a:lnTo>
                <a:lnTo>
                  <a:pt x="0" y="4788408"/>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2173553" y="564780"/>
            <a:ext cx="3958028" cy="842115"/>
          </a:xfrm>
          <a:prstGeom prst="rect">
            <a:avLst/>
          </a:prstGeom>
        </p:spPr>
        <p:txBody>
          <a:bodyPr anchor="t" rtlCol="false" tIns="0" lIns="0" bIns="0" rIns="0">
            <a:spAutoFit/>
          </a:bodyPr>
          <a:lstStyle/>
          <a:p>
            <a:pPr algn="l">
              <a:lnSpc>
                <a:spcPts val="6895"/>
              </a:lnSpc>
            </a:pPr>
            <a:r>
              <a:rPr lang="en-US" sz="4925">
                <a:solidFill>
                  <a:srgbClr val="FFFFFF"/>
                </a:solidFill>
                <a:latin typeface="Open Sauce"/>
              </a:rPr>
              <a:t>PROTOTYPE:</a:t>
            </a:r>
          </a:p>
        </p:txBody>
      </p:sp>
      <p:sp>
        <p:nvSpPr>
          <p:cNvPr name="Freeform 3" id="3"/>
          <p:cNvSpPr/>
          <p:nvPr/>
        </p:nvSpPr>
        <p:spPr>
          <a:xfrm flipH="false" flipV="false" rot="5400000">
            <a:off x="5101127" y="-1304713"/>
            <a:ext cx="7742130" cy="14318778"/>
          </a:xfrm>
          <a:custGeom>
            <a:avLst/>
            <a:gdLst/>
            <a:ahLst/>
            <a:cxnLst/>
            <a:rect r="r" b="b" t="t" l="l"/>
            <a:pathLst>
              <a:path h="14318778" w="7742130">
                <a:moveTo>
                  <a:pt x="0" y="0"/>
                </a:moveTo>
                <a:lnTo>
                  <a:pt x="7742130" y="0"/>
                </a:lnTo>
                <a:lnTo>
                  <a:pt x="7742130" y="14318778"/>
                </a:lnTo>
                <a:lnTo>
                  <a:pt x="0" y="14318778"/>
                </a:lnTo>
                <a:lnTo>
                  <a:pt x="0" y="0"/>
                </a:lnTo>
                <a:close/>
              </a:path>
            </a:pathLst>
          </a:custGeom>
          <a:blipFill>
            <a:blip r:embed="rId2"/>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439114" y="5327281"/>
            <a:ext cx="851673" cy="4959718"/>
          </a:xfrm>
          <a:custGeom>
            <a:avLst/>
            <a:gdLst/>
            <a:ahLst/>
            <a:cxnLst/>
            <a:rect r="r" b="b" t="t" l="l"/>
            <a:pathLst>
              <a:path h="4959718" w="851673">
                <a:moveTo>
                  <a:pt x="0" y="0"/>
                </a:moveTo>
                <a:lnTo>
                  <a:pt x="851673" y="0"/>
                </a:lnTo>
                <a:lnTo>
                  <a:pt x="851673" y="4959719"/>
                </a:lnTo>
                <a:lnTo>
                  <a:pt x="0" y="49597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304433" y="2960368"/>
            <a:ext cx="15353619" cy="6195062"/>
          </a:xfrm>
          <a:prstGeom prst="rect">
            <a:avLst/>
          </a:prstGeom>
        </p:spPr>
        <p:txBody>
          <a:bodyPr anchor="t" rtlCol="false" tIns="0" lIns="0" bIns="0" rIns="0">
            <a:spAutoFit/>
          </a:bodyPr>
          <a:lstStyle/>
          <a:p>
            <a:pPr algn="just" marL="542925" indent="-271462" lvl="1">
              <a:lnSpc>
                <a:spcPts val="4680"/>
              </a:lnSpc>
              <a:buFont typeface="Arial"/>
              <a:buChar char="•"/>
            </a:pPr>
            <a:r>
              <a:rPr lang="en-US" sz="3000">
                <a:solidFill>
                  <a:srgbClr val="000000"/>
                </a:solidFill>
                <a:latin typeface="Arimo Bold"/>
              </a:rPr>
              <a:t>In conclusion, flood monitoring is a critical process that involves collecting and analyzing data on factors like rainfall, river levels, and soil moisture to assess flood conditions. By monitoring these parameters, authorities can issue timely warnings and take necessary actions to mitigate the impact of floods. It plays a crucial role in ensuring the safety of communities and minimizing damage caused by flooding. If you have any more questions or need further information. </a:t>
            </a:r>
          </a:p>
        </p:txBody>
      </p:sp>
      <p:sp>
        <p:nvSpPr>
          <p:cNvPr name="TextBox 4" id="4"/>
          <p:cNvSpPr txBox="true"/>
          <p:nvPr/>
        </p:nvSpPr>
        <p:spPr>
          <a:xfrm rot="0">
            <a:off x="1287731" y="1328275"/>
            <a:ext cx="5431400" cy="863313"/>
          </a:xfrm>
          <a:prstGeom prst="rect">
            <a:avLst/>
          </a:prstGeom>
        </p:spPr>
        <p:txBody>
          <a:bodyPr anchor="t" rtlCol="false" tIns="0" lIns="0" bIns="0" rIns="0">
            <a:spAutoFit/>
          </a:bodyPr>
          <a:lstStyle/>
          <a:p>
            <a:pPr algn="ctr">
              <a:lnSpc>
                <a:spcPts val="6912"/>
              </a:lnSpc>
              <a:spcBef>
                <a:spcPct val="0"/>
              </a:spcBef>
            </a:pPr>
            <a:r>
              <a:rPr lang="en-US" sz="4800" spc="1050">
                <a:solidFill>
                  <a:srgbClr val="000000"/>
                </a:solidFill>
                <a:latin typeface="Arimo Bold"/>
              </a:rPr>
              <a:t>CONCLUSION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486400" y="4112722"/>
            <a:ext cx="7315200" cy="2061556"/>
          </a:xfrm>
          <a:custGeom>
            <a:avLst/>
            <a:gdLst/>
            <a:ahLst/>
            <a:cxnLst/>
            <a:rect r="r" b="b" t="t" l="l"/>
            <a:pathLst>
              <a:path h="2061556" w="7315200">
                <a:moveTo>
                  <a:pt x="0" y="0"/>
                </a:moveTo>
                <a:lnTo>
                  <a:pt x="7315200" y="0"/>
                </a:lnTo>
                <a:lnTo>
                  <a:pt x="7315200" y="2061556"/>
                </a:lnTo>
                <a:lnTo>
                  <a:pt x="0" y="20615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0">
            <a:off x="4479828" y="3771265"/>
            <a:ext cx="8771726" cy="1631234"/>
            <a:chOff x="0" y="0"/>
            <a:chExt cx="11695634" cy="2174979"/>
          </a:xfrm>
        </p:grpSpPr>
        <p:sp>
          <p:nvSpPr>
            <p:cNvPr name="TextBox 3" id="3"/>
            <p:cNvSpPr txBox="true"/>
            <p:nvPr/>
          </p:nvSpPr>
          <p:spPr>
            <a:xfrm rot="0">
              <a:off x="0" y="838480"/>
              <a:ext cx="11695634" cy="1336499"/>
            </a:xfrm>
            <a:prstGeom prst="rect">
              <a:avLst/>
            </a:prstGeom>
          </p:spPr>
          <p:txBody>
            <a:bodyPr anchor="t" rtlCol="false" tIns="0" lIns="0" bIns="0" rIns="0">
              <a:spAutoFit/>
            </a:bodyPr>
            <a:lstStyle/>
            <a:p>
              <a:pPr algn="ctr">
                <a:lnSpc>
                  <a:spcPts val="7762"/>
                </a:lnSpc>
              </a:pPr>
              <a:r>
                <a:rPr lang="en-US" sz="6750">
                  <a:solidFill>
                    <a:srgbClr val="000000"/>
                  </a:solidFill>
                  <a:latin typeface="Rye"/>
                </a:rPr>
                <a:t>au422621106016</a:t>
              </a:r>
            </a:p>
          </p:txBody>
        </p:sp>
        <p:sp>
          <p:nvSpPr>
            <p:cNvPr name="TextBox 4" id="4"/>
            <p:cNvSpPr txBox="true"/>
            <p:nvPr/>
          </p:nvSpPr>
          <p:spPr>
            <a:xfrm rot="0">
              <a:off x="850688" y="-19050"/>
              <a:ext cx="9994258" cy="628650"/>
            </a:xfrm>
            <a:prstGeom prst="rect">
              <a:avLst/>
            </a:prstGeom>
          </p:spPr>
          <p:txBody>
            <a:bodyPr anchor="t" rtlCol="false" tIns="0" lIns="0" bIns="0" rIns="0">
              <a:spAutoFit/>
            </a:bodyPr>
            <a:lstStyle/>
            <a:p>
              <a:pPr algn="ctr">
                <a:lnSpc>
                  <a:spcPts val="3750"/>
                </a:lnSpc>
              </a:pPr>
              <a:r>
                <a:rPr lang="en-US" sz="3000" spc="450">
                  <a:solidFill>
                    <a:srgbClr val="000000"/>
                  </a:solidFill>
                  <a:latin typeface="Special Elite"/>
                </a:rPr>
                <a:t>JAYAPRAKASH.S</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3F0F1"/>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7994" cy="10287000"/>
            <a:chOff x="0" y="0"/>
            <a:chExt cx="24383992"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AEAEAE">
                <a:alpha val="9804"/>
              </a:srgbClr>
            </a:solidFill>
          </p:spPr>
        </p:sp>
      </p:grpSp>
      <p:sp>
        <p:nvSpPr>
          <p:cNvPr name="Freeform 4" id="4"/>
          <p:cNvSpPr/>
          <p:nvPr/>
        </p:nvSpPr>
        <p:spPr>
          <a:xfrm flipH="false" flipV="false" rot="0">
            <a:off x="0" y="349455"/>
            <a:ext cx="14340708" cy="9937544"/>
          </a:xfrm>
          <a:custGeom>
            <a:avLst/>
            <a:gdLst/>
            <a:ahLst/>
            <a:cxnLst/>
            <a:rect r="r" b="b" t="t" l="l"/>
            <a:pathLst>
              <a:path h="9937544" w="14340708">
                <a:moveTo>
                  <a:pt x="0" y="0"/>
                </a:moveTo>
                <a:lnTo>
                  <a:pt x="14340708" y="0"/>
                </a:lnTo>
                <a:lnTo>
                  <a:pt x="14340708" y="9937543"/>
                </a:lnTo>
                <a:lnTo>
                  <a:pt x="0" y="99375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0" y="0"/>
            <a:ext cx="18287994" cy="10287000"/>
            <a:chOff x="0" y="0"/>
            <a:chExt cx="24383992" cy="13716000"/>
          </a:xfrm>
        </p:grpSpPr>
        <p:sp>
          <p:nvSpPr>
            <p:cNvPr name="Freeform 6" id="6"/>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AEAEAE">
                <a:alpha val="9804"/>
              </a:srgbClr>
            </a:solidFill>
          </p:spPr>
        </p:sp>
      </p:grpSp>
      <p:sp>
        <p:nvSpPr>
          <p:cNvPr name="Freeform 7" id="7"/>
          <p:cNvSpPr/>
          <p:nvPr/>
        </p:nvSpPr>
        <p:spPr>
          <a:xfrm flipH="false" flipV="false" rot="0">
            <a:off x="0" y="349455"/>
            <a:ext cx="14340708" cy="9937544"/>
          </a:xfrm>
          <a:custGeom>
            <a:avLst/>
            <a:gdLst/>
            <a:ahLst/>
            <a:cxnLst/>
            <a:rect r="r" b="b" t="t" l="l"/>
            <a:pathLst>
              <a:path h="9937544" w="14340708">
                <a:moveTo>
                  <a:pt x="0" y="0"/>
                </a:moveTo>
                <a:lnTo>
                  <a:pt x="14340708" y="0"/>
                </a:lnTo>
                <a:lnTo>
                  <a:pt x="14340708" y="9937543"/>
                </a:lnTo>
                <a:lnTo>
                  <a:pt x="0" y="99375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005844" y="3157397"/>
            <a:ext cx="16276320" cy="6010989"/>
          </a:xfrm>
          <a:prstGeom prst="rect">
            <a:avLst/>
          </a:prstGeom>
        </p:spPr>
        <p:txBody>
          <a:bodyPr anchor="t" rtlCol="false" tIns="0" lIns="0" bIns="0" rIns="0">
            <a:spAutoFit/>
          </a:bodyPr>
          <a:lstStyle/>
          <a:p>
            <a:pPr algn="l" marL="542925" indent="-271462" lvl="1">
              <a:lnSpc>
                <a:spcPts val="3960"/>
              </a:lnSpc>
              <a:buFont typeface="Arial"/>
              <a:buChar char="•"/>
            </a:pPr>
            <a:r>
              <a:rPr lang="en-US" sz="3000">
                <a:solidFill>
                  <a:srgbClr val="474747"/>
                </a:solidFill>
                <a:latin typeface="Arimo"/>
              </a:rPr>
              <a:t> flood monitoring system is </a:t>
            </a:r>
            <a:r>
              <a:rPr lang="en-US" sz="3000">
                <a:solidFill>
                  <a:srgbClr val="040C28"/>
                </a:solidFill>
                <a:latin typeface="Arimo"/>
              </a:rPr>
              <a:t>used to monitor a rise in water levels</a:t>
            </a:r>
            <a:r>
              <a:rPr lang="en-US" sz="3000">
                <a:solidFill>
                  <a:srgbClr val="474747"/>
                </a:solidFill>
                <a:latin typeface="Arimo"/>
              </a:rPr>
              <a:t>. The system comprises sensors that are deployed in cities or any area of interest. The sensors can be connected to either the main electricity or can be solar-powered. </a:t>
            </a:r>
          </a:p>
          <a:p>
            <a:pPr algn="l" marL="542925" indent="-271462" lvl="1">
              <a:lnSpc>
                <a:spcPts val="3960"/>
              </a:lnSpc>
              <a:buFont typeface="Arial"/>
              <a:buChar char="•"/>
            </a:pPr>
            <a:r>
              <a:rPr lang="en-US" sz="3000">
                <a:solidFill>
                  <a:srgbClr val="474747"/>
                </a:solidFill>
                <a:latin typeface="Arimo"/>
              </a:rPr>
              <a:t>It aims to </a:t>
            </a:r>
            <a:r>
              <a:rPr lang="en-US" sz="3000">
                <a:solidFill>
                  <a:srgbClr val="040C28"/>
                </a:solidFill>
                <a:latin typeface="Arimo"/>
              </a:rPr>
              <a:t>monitor the water level and alert the authorities as well as notifying victims</a:t>
            </a:r>
          </a:p>
          <a:p>
            <a:pPr algn="l" marL="542925" indent="-271462" lvl="1">
              <a:lnSpc>
                <a:spcPts val="3960"/>
              </a:lnSpc>
              <a:buFont typeface="Arial"/>
              <a:buChar char="•"/>
            </a:pPr>
            <a:r>
              <a:rPr lang="en-US" sz="3000">
                <a:solidFill>
                  <a:srgbClr val="474747"/>
                </a:solidFill>
                <a:latin typeface="Arimo"/>
              </a:rPr>
              <a:t>order to do this, the system needs to have the basic information such as water conditions, water level and precipitation level to detect the increase of water level during flood. </a:t>
            </a:r>
          </a:p>
          <a:p>
            <a:pPr algn="l" marL="542925" indent="-271462" lvl="1">
              <a:lnSpc>
                <a:spcPts val="3960"/>
              </a:lnSpc>
              <a:buFont typeface="Arial"/>
              <a:buChar char="•"/>
            </a:pPr>
            <a:r>
              <a:rPr lang="en-US" sz="3000">
                <a:solidFill>
                  <a:srgbClr val="040C28"/>
                </a:solidFill>
                <a:latin typeface="Arimo"/>
              </a:rPr>
              <a:t>Ultrasonic sensors</a:t>
            </a:r>
            <a:r>
              <a:rPr lang="en-US" sz="3000">
                <a:solidFill>
                  <a:srgbClr val="474747"/>
                </a:solidFill>
                <a:latin typeface="Arimo"/>
              </a:rPr>
              <a:t> play a vital role in the systems used for these purposes, which makes them important to flood preparedness. Need ultrasonic sensors for your flood monitoring and alert system</a:t>
            </a:r>
          </a:p>
        </p:txBody>
      </p:sp>
      <p:sp>
        <p:nvSpPr>
          <p:cNvPr name="TextBox 9" id="9"/>
          <p:cNvSpPr txBox="true"/>
          <p:nvPr/>
        </p:nvSpPr>
        <p:spPr>
          <a:xfrm rot="0">
            <a:off x="1005845" y="1449770"/>
            <a:ext cx="5025099" cy="863313"/>
          </a:xfrm>
          <a:prstGeom prst="rect">
            <a:avLst/>
          </a:prstGeom>
        </p:spPr>
        <p:txBody>
          <a:bodyPr anchor="t" rtlCol="false" tIns="0" lIns="0" bIns="0" rIns="0">
            <a:spAutoFit/>
          </a:bodyPr>
          <a:lstStyle/>
          <a:p>
            <a:pPr algn="ctr">
              <a:lnSpc>
                <a:spcPts val="6912"/>
              </a:lnSpc>
              <a:spcBef>
                <a:spcPct val="0"/>
              </a:spcBef>
            </a:pPr>
            <a:r>
              <a:rPr lang="en-US" sz="4800" spc="1050">
                <a:solidFill>
                  <a:srgbClr val="000000"/>
                </a:solidFill>
                <a:latin typeface="Arimo Light"/>
              </a:rPr>
              <a:t>DEFINATION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247176"/>
            <a:ext cx="16230600" cy="7792648"/>
          </a:xfrm>
          <a:custGeom>
            <a:avLst/>
            <a:gdLst/>
            <a:ahLst/>
            <a:cxnLst/>
            <a:rect r="r" b="b" t="t" l="l"/>
            <a:pathLst>
              <a:path h="7792648" w="16230600">
                <a:moveTo>
                  <a:pt x="0" y="0"/>
                </a:moveTo>
                <a:lnTo>
                  <a:pt x="16230600" y="0"/>
                </a:lnTo>
                <a:lnTo>
                  <a:pt x="16230600" y="7792648"/>
                </a:lnTo>
                <a:lnTo>
                  <a:pt x="0" y="7792648"/>
                </a:lnTo>
                <a:lnTo>
                  <a:pt x="0" y="0"/>
                </a:lnTo>
                <a:close/>
              </a:path>
            </a:pathLst>
          </a:custGeom>
          <a:blipFill>
            <a:blip r:embed="rId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3F0F1"/>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7994" cy="10287000"/>
            <a:chOff x="0" y="0"/>
            <a:chExt cx="24383992"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AEAEAE">
                <a:alpha val="9804"/>
              </a:srgbClr>
            </a:solidFill>
          </p:spPr>
        </p:sp>
      </p:grpSp>
      <p:sp>
        <p:nvSpPr>
          <p:cNvPr name="Freeform 4" id="4"/>
          <p:cNvSpPr/>
          <p:nvPr/>
        </p:nvSpPr>
        <p:spPr>
          <a:xfrm flipH="false" flipV="false" rot="0">
            <a:off x="0" y="349455"/>
            <a:ext cx="14340708" cy="9937544"/>
          </a:xfrm>
          <a:custGeom>
            <a:avLst/>
            <a:gdLst/>
            <a:ahLst/>
            <a:cxnLst/>
            <a:rect r="r" b="b" t="t" l="l"/>
            <a:pathLst>
              <a:path h="9937544" w="14340708">
                <a:moveTo>
                  <a:pt x="0" y="0"/>
                </a:moveTo>
                <a:lnTo>
                  <a:pt x="14340708" y="0"/>
                </a:lnTo>
                <a:lnTo>
                  <a:pt x="14340708" y="9937543"/>
                </a:lnTo>
                <a:lnTo>
                  <a:pt x="0" y="99375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0" y="0"/>
            <a:ext cx="18287994" cy="10287000"/>
            <a:chOff x="0" y="0"/>
            <a:chExt cx="24383992" cy="13716000"/>
          </a:xfrm>
        </p:grpSpPr>
        <p:sp>
          <p:nvSpPr>
            <p:cNvPr name="Freeform 6" id="6"/>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AEAEAE">
                <a:alpha val="9804"/>
              </a:srgbClr>
            </a:solidFill>
          </p:spPr>
        </p:sp>
      </p:grpSp>
      <p:sp>
        <p:nvSpPr>
          <p:cNvPr name="Freeform 7" id="7"/>
          <p:cNvSpPr/>
          <p:nvPr/>
        </p:nvSpPr>
        <p:spPr>
          <a:xfrm flipH="false" flipV="false" rot="0">
            <a:off x="0" y="349455"/>
            <a:ext cx="14340708" cy="9937544"/>
          </a:xfrm>
          <a:custGeom>
            <a:avLst/>
            <a:gdLst/>
            <a:ahLst/>
            <a:cxnLst/>
            <a:rect r="r" b="b" t="t" l="l"/>
            <a:pathLst>
              <a:path h="9937544" w="14340708">
                <a:moveTo>
                  <a:pt x="0" y="0"/>
                </a:moveTo>
                <a:lnTo>
                  <a:pt x="14340708" y="0"/>
                </a:lnTo>
                <a:lnTo>
                  <a:pt x="14340708" y="9937543"/>
                </a:lnTo>
                <a:lnTo>
                  <a:pt x="0" y="99375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005844" y="3157397"/>
            <a:ext cx="16276320" cy="6010989"/>
          </a:xfrm>
          <a:prstGeom prst="rect">
            <a:avLst/>
          </a:prstGeom>
        </p:spPr>
        <p:txBody>
          <a:bodyPr anchor="t" rtlCol="false" tIns="0" lIns="0" bIns="0" rIns="0">
            <a:spAutoFit/>
          </a:bodyPr>
          <a:lstStyle/>
          <a:p>
            <a:pPr algn="l" marL="542925" indent="-271462" lvl="1">
              <a:lnSpc>
                <a:spcPts val="3960"/>
              </a:lnSpc>
              <a:buFont typeface="Arial"/>
              <a:buChar char="•"/>
            </a:pPr>
            <a:r>
              <a:rPr lang="en-US" sz="3000">
                <a:solidFill>
                  <a:srgbClr val="000000"/>
                </a:solidFill>
                <a:latin typeface="Arimo"/>
              </a:rPr>
              <a:t>Project Objective Duties objects such as seal foot manting, arty waing munca, putne sutty and urgency response condition</a:t>
            </a:r>
          </a:p>
          <a:p>
            <a:pPr algn="l" marL="542925" indent="-271462" lvl="1">
              <a:lnSpc>
                <a:spcPts val="3960"/>
              </a:lnSpc>
            </a:pPr>
          </a:p>
          <a:p>
            <a:pPr algn="l" marL="542925" indent="-271462" lvl="1">
              <a:lnSpc>
                <a:spcPts val="3960"/>
              </a:lnSpc>
              <a:buFont typeface="Arial"/>
              <a:buChar char="•"/>
            </a:pPr>
            <a:r>
              <a:rPr lang="en-US" sz="3000">
                <a:solidFill>
                  <a:srgbClr val="000000"/>
                </a:solidFill>
                <a:latin typeface="Arimo"/>
              </a:rPr>
              <a:t>jo Sensor Netwerk Dengan the plot of free to more vidro</a:t>
            </a:r>
          </a:p>
          <a:p>
            <a:pPr algn="l" marL="542925" indent="-271462" lvl="1">
              <a:lnSpc>
                <a:spcPts val="3960"/>
              </a:lnSpc>
            </a:pPr>
          </a:p>
          <a:p>
            <a:pPr algn="l" marL="542925" indent="-271462" lvl="1">
              <a:lnSpc>
                <a:spcPts val="3960"/>
              </a:lnSpc>
              <a:buFont typeface="Arial"/>
              <a:buChar char="•"/>
            </a:pPr>
            <a:r>
              <a:rPr lang="en-US" sz="3000">
                <a:solidFill>
                  <a:srgbClr val="000000"/>
                </a:solidFill>
                <a:latin typeface="Open Sans"/>
              </a:rPr>
              <a:t>Data of flood height and rain levels detected by sensors are processed using Arduino Uno Microcontroller to produce output data in HTML format. </a:t>
            </a:r>
          </a:p>
        </p:txBody>
      </p:sp>
      <p:sp>
        <p:nvSpPr>
          <p:cNvPr name="TextBox 9" id="9"/>
          <p:cNvSpPr txBox="true"/>
          <p:nvPr/>
        </p:nvSpPr>
        <p:spPr>
          <a:xfrm rot="0">
            <a:off x="1028700" y="1119923"/>
            <a:ext cx="7419413" cy="863313"/>
          </a:xfrm>
          <a:prstGeom prst="rect">
            <a:avLst/>
          </a:prstGeom>
        </p:spPr>
        <p:txBody>
          <a:bodyPr anchor="t" rtlCol="false" tIns="0" lIns="0" bIns="0" rIns="0">
            <a:spAutoFit/>
          </a:bodyPr>
          <a:lstStyle/>
          <a:p>
            <a:pPr algn="ctr">
              <a:lnSpc>
                <a:spcPts val="6912"/>
              </a:lnSpc>
              <a:spcBef>
                <a:spcPct val="0"/>
              </a:spcBef>
            </a:pPr>
            <a:r>
              <a:rPr lang="en-US" sz="4800" spc="1050">
                <a:solidFill>
                  <a:srgbClr val="000000"/>
                </a:solidFill>
                <a:latin typeface="Arimo Light"/>
              </a:rPr>
              <a:t>DESIGN THINKING</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3F0F1"/>
        </a:solidFill>
      </p:bgPr>
    </p:bg>
    <p:spTree>
      <p:nvGrpSpPr>
        <p:cNvPr id="1" name=""/>
        <p:cNvGrpSpPr/>
        <p:nvPr/>
      </p:nvGrpSpPr>
      <p:grpSpPr>
        <a:xfrm>
          <a:off x="0" y="0"/>
          <a:ext cx="0" cy="0"/>
          <a:chOff x="0" y="0"/>
          <a:chExt cx="0" cy="0"/>
        </a:xfrm>
      </p:grpSpPr>
      <p:sp>
        <p:nvSpPr>
          <p:cNvPr name="TextBox 2" id="2"/>
          <p:cNvSpPr txBox="true"/>
          <p:nvPr/>
        </p:nvSpPr>
        <p:spPr>
          <a:xfrm rot="0">
            <a:off x="0" y="3477113"/>
            <a:ext cx="17875691" cy="3599770"/>
          </a:xfrm>
          <a:prstGeom prst="rect">
            <a:avLst/>
          </a:prstGeom>
        </p:spPr>
        <p:txBody>
          <a:bodyPr anchor="t" rtlCol="false" tIns="0" lIns="0" bIns="0" rIns="0">
            <a:spAutoFit/>
          </a:bodyPr>
          <a:lstStyle/>
          <a:p>
            <a:pPr algn="ctr" marL="474994" indent="-237497" lvl="1">
              <a:lnSpc>
                <a:spcPts val="3168"/>
              </a:lnSpc>
              <a:buFont typeface="Arial"/>
              <a:buChar char="•"/>
            </a:pPr>
            <a:r>
              <a:rPr lang="en-US" sz="2200" spc="481">
                <a:solidFill>
                  <a:srgbClr val="000000"/>
                </a:solidFill>
                <a:latin typeface="Arimo Bold"/>
              </a:rPr>
              <a:t>This research produces a prototype of web-based flood monitoring information system that been able to distribute data of flood height and rainy weather in real time</a:t>
            </a:r>
          </a:p>
          <a:p>
            <a:pPr algn="ctr" marL="474994" indent="-237497" lvl="1">
              <a:lnSpc>
                <a:spcPts val="3168"/>
              </a:lnSpc>
              <a:buFont typeface="Arial"/>
              <a:buChar char="•"/>
            </a:pPr>
          </a:p>
          <a:p>
            <a:pPr algn="ctr" marL="474994" indent="-237497" lvl="1">
              <a:lnSpc>
                <a:spcPts val="3168"/>
              </a:lnSpc>
              <a:buFont typeface="Arial"/>
              <a:buChar char="•"/>
            </a:pPr>
            <a:r>
              <a:rPr lang="en-US" sz="2200" spc="481">
                <a:solidFill>
                  <a:srgbClr val="000000"/>
                </a:solidFill>
                <a:latin typeface="Arimo Bold"/>
              </a:rPr>
              <a:t>the implementation of measurement, the information system only accesses one flood detector or one flooded location.</a:t>
            </a:r>
          </a:p>
          <a:p>
            <a:pPr algn="ctr" marL="474994" indent="-237497" lvl="1">
              <a:lnSpc>
                <a:spcPts val="3168"/>
              </a:lnSpc>
              <a:buFont typeface="Arial"/>
              <a:buChar char="•"/>
            </a:pPr>
          </a:p>
          <a:p>
            <a:pPr algn="ctr" marL="474994" indent="-237497" lvl="1">
              <a:lnSpc>
                <a:spcPts val="3168"/>
              </a:lnSpc>
              <a:buFont typeface="Arial"/>
              <a:buChar char="•"/>
            </a:pPr>
            <a:r>
              <a:rPr lang="en-US" sz="2200" spc="481">
                <a:solidFill>
                  <a:srgbClr val="000000"/>
                </a:solidFill>
                <a:latin typeface="Arimo Bold"/>
              </a:rPr>
              <a:t>System prototype is the first development that uses internet of things (IoTs) method in real time web-based flood measurement with information in the form of flood hazard information in the form of water level and rainy weather conditions.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13085" y="1298230"/>
            <a:ext cx="15727680" cy="7257288"/>
          </a:xfrm>
          <a:custGeom>
            <a:avLst/>
            <a:gdLst/>
            <a:ahLst/>
            <a:cxnLst/>
            <a:rect r="r" b="b" t="t" l="l"/>
            <a:pathLst>
              <a:path h="7257288" w="15727680">
                <a:moveTo>
                  <a:pt x="0" y="0"/>
                </a:moveTo>
                <a:lnTo>
                  <a:pt x="15727680" y="0"/>
                </a:lnTo>
                <a:lnTo>
                  <a:pt x="15727680" y="7257288"/>
                </a:lnTo>
                <a:lnTo>
                  <a:pt x="0" y="7257288"/>
                </a:lnTo>
                <a:lnTo>
                  <a:pt x="0" y="0"/>
                </a:lnTo>
                <a:close/>
              </a:path>
            </a:pathLst>
          </a:custGeom>
          <a:blipFill>
            <a:blip r:embed="rId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304433" y="2960368"/>
            <a:ext cx="15353619" cy="6195062"/>
          </a:xfrm>
          <a:prstGeom prst="rect">
            <a:avLst/>
          </a:prstGeom>
        </p:spPr>
        <p:txBody>
          <a:bodyPr anchor="t" rtlCol="false" tIns="0" lIns="0" bIns="0" rIns="0">
            <a:spAutoFit/>
          </a:bodyPr>
          <a:lstStyle/>
          <a:p>
            <a:pPr algn="l" marL="542925" indent="-271462" lvl="1">
              <a:lnSpc>
                <a:spcPts val="4680"/>
              </a:lnSpc>
              <a:buFont typeface="Arial"/>
              <a:buChar char="•"/>
            </a:pPr>
            <a:r>
              <a:rPr lang="en-US" sz="3000">
                <a:solidFill>
                  <a:srgbClr val="000000"/>
                </a:solidFill>
                <a:latin typeface="Arimo Bold"/>
              </a:rPr>
              <a:t>In this technology project you will continue building your project by developing the platform as per </a:t>
            </a:r>
          </a:p>
          <a:p>
            <a:pPr algn="l" marL="542925" indent="-271462" lvl="1">
              <a:lnSpc>
                <a:spcPts val="4680"/>
              </a:lnSpc>
              <a:buFont typeface="Arial"/>
              <a:buChar char="•"/>
            </a:pPr>
            <a:r>
              <a:rPr lang="en-US" sz="3000">
                <a:solidFill>
                  <a:srgbClr val="000000"/>
                </a:solidFill>
                <a:latin typeface="Arimo Bold"/>
              </a:rPr>
              <a:t>project requirement. Use web development technologies wherever needed. After performing the </a:t>
            </a:r>
          </a:p>
          <a:p>
            <a:pPr algn="l" marL="542925" indent="-271462" lvl="1">
              <a:lnSpc>
                <a:spcPts val="4680"/>
              </a:lnSpc>
              <a:buFont typeface="Arial"/>
              <a:buChar char="•"/>
            </a:pPr>
            <a:r>
              <a:rPr lang="en-US" sz="3000">
                <a:solidFill>
                  <a:srgbClr val="000000"/>
                </a:solidFill>
                <a:latin typeface="Arimo Bold"/>
              </a:rPr>
              <a:t>relevant activities create a document around it and share the same for assessment.</a:t>
            </a:r>
          </a:p>
        </p:txBody>
      </p:sp>
      <p:sp>
        <p:nvSpPr>
          <p:cNvPr name="TextBox 3" id="3"/>
          <p:cNvSpPr txBox="true"/>
          <p:nvPr/>
        </p:nvSpPr>
        <p:spPr>
          <a:xfrm rot="0">
            <a:off x="994800" y="1491001"/>
            <a:ext cx="10691812" cy="863313"/>
          </a:xfrm>
          <a:prstGeom prst="rect">
            <a:avLst/>
          </a:prstGeom>
        </p:spPr>
        <p:txBody>
          <a:bodyPr anchor="t" rtlCol="false" tIns="0" lIns="0" bIns="0" rIns="0">
            <a:spAutoFit/>
          </a:bodyPr>
          <a:lstStyle/>
          <a:p>
            <a:pPr algn="ctr">
              <a:lnSpc>
                <a:spcPts val="6912"/>
              </a:lnSpc>
              <a:spcBef>
                <a:spcPct val="0"/>
              </a:spcBef>
            </a:pPr>
            <a:r>
              <a:rPr lang="en-US" sz="4800" spc="1050">
                <a:solidFill>
                  <a:srgbClr val="000000"/>
                </a:solidFill>
                <a:latin typeface="Arimo Bold"/>
              </a:rPr>
              <a:t>INNOVATION OF PROJECT</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304432" y="2960368"/>
            <a:ext cx="15353619" cy="6195062"/>
          </a:xfrm>
          <a:prstGeom prst="rect">
            <a:avLst/>
          </a:prstGeom>
        </p:spPr>
        <p:txBody>
          <a:bodyPr anchor="t" rtlCol="false" tIns="0" lIns="0" bIns="0" rIns="0">
            <a:spAutoFit/>
          </a:bodyPr>
          <a:lstStyle/>
          <a:p>
            <a:pPr algn="just" marL="542925" indent="-271462" lvl="1">
              <a:lnSpc>
                <a:spcPts val="4680"/>
              </a:lnSpc>
              <a:buFont typeface="Arial"/>
              <a:buChar char="•"/>
            </a:pPr>
            <a:r>
              <a:rPr lang="en-US" sz="3000">
                <a:solidFill>
                  <a:srgbClr val="000000"/>
                </a:solidFill>
                <a:latin typeface="Arimo Bold"/>
              </a:rPr>
              <a:t>let's dive into flood monitoring! Flood monitoring is the process of collecting and analyzing data to assess and predict flood conditions. It involves monitoring various factors such as rainfall, river levels, and soil moisture to understand the potential for flooding. This data is collected through sensors and gauges placed in strategic locations. By continuously monitoring these parameters, authorities can issue timely warnings and take necessary actions to mitigate the impact of floods. Flood monitoring plays a crucial role in ensuring the safety of communities and minimizing damage caused by flooding. Let me know if you have any specific questions or if there's anything else I can assist you with. </a:t>
            </a:r>
          </a:p>
        </p:txBody>
      </p:sp>
      <p:sp>
        <p:nvSpPr>
          <p:cNvPr name="TextBox 3" id="3"/>
          <p:cNvSpPr txBox="true"/>
          <p:nvPr/>
        </p:nvSpPr>
        <p:spPr>
          <a:xfrm rot="0">
            <a:off x="1287316" y="1142736"/>
            <a:ext cx="11804882" cy="863313"/>
          </a:xfrm>
          <a:prstGeom prst="rect">
            <a:avLst/>
          </a:prstGeom>
        </p:spPr>
        <p:txBody>
          <a:bodyPr anchor="t" rtlCol="false" tIns="0" lIns="0" bIns="0" rIns="0">
            <a:spAutoFit/>
          </a:bodyPr>
          <a:lstStyle/>
          <a:p>
            <a:pPr algn="ctr">
              <a:lnSpc>
                <a:spcPts val="6912"/>
              </a:lnSpc>
              <a:spcBef>
                <a:spcPct val="0"/>
              </a:spcBef>
            </a:pPr>
            <a:r>
              <a:rPr lang="en-US" sz="4800" spc="1050">
                <a:solidFill>
                  <a:srgbClr val="000000"/>
                </a:solidFill>
                <a:latin typeface="Arimo Bold"/>
              </a:rPr>
              <a:t>INTRODUCTION OF PROJECT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DAFy6d7J-Bc</dc:identifier>
  <dcterms:modified xsi:type="dcterms:W3CDTF">2011-08-01T06:04:30Z</dcterms:modified>
  <cp:revision>1</cp:revision>
  <dc:title>thank you</dc:title>
</cp:coreProperties>
</file>

<file path=docProps/thumbnail.jpeg>
</file>